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Calibri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libri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libri-italic.fntdata"/><Relationship Id="rId25" Type="http://schemas.openxmlformats.org/officeDocument/2006/relationships/font" Target="fonts/Calibri-bold.fntdata"/><Relationship Id="rId27" Type="http://schemas.openxmlformats.org/officeDocument/2006/relationships/font" Target="fonts/Calibri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Relationship Id="rId5" Type="http://schemas.openxmlformats.org/officeDocument/2006/relationships/image" Target="../media/image21.jpg"/><Relationship Id="rId6" Type="http://schemas.openxmlformats.org/officeDocument/2006/relationships/image" Target="../media/image27.png"/><Relationship Id="rId7" Type="http://schemas.openxmlformats.org/officeDocument/2006/relationships/image" Target="../media/image25.jpg"/><Relationship Id="rId8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jpg"/><Relationship Id="rId10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Relationship Id="rId9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6.jpg"/><Relationship Id="rId7" Type="http://schemas.openxmlformats.org/officeDocument/2006/relationships/image" Target="../media/image32.jpg"/><Relationship Id="rId8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41.jpg"/><Relationship Id="rId5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3" Type="http://schemas.openxmlformats.org/officeDocument/2006/relationships/image" Target="../media/image10.jp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Relationship Id="rId4" Type="http://schemas.openxmlformats.org/officeDocument/2006/relationships/image" Target="../media/image02.png"/><Relationship Id="rId9" Type="http://schemas.openxmlformats.org/officeDocument/2006/relationships/image" Target="../media/image08.png"/><Relationship Id="rId15" Type="http://schemas.openxmlformats.org/officeDocument/2006/relationships/image" Target="../media/image17.png"/><Relationship Id="rId14" Type="http://schemas.openxmlformats.org/officeDocument/2006/relationships/image" Target="../media/image18.png"/><Relationship Id="rId16" Type="http://schemas.openxmlformats.org/officeDocument/2006/relationships/image" Target="../media/image16.jpg"/><Relationship Id="rId5" Type="http://schemas.openxmlformats.org/officeDocument/2006/relationships/image" Target="../media/image06.png"/><Relationship Id="rId6" Type="http://schemas.openxmlformats.org/officeDocument/2006/relationships/image" Target="../media/image00.jpg"/><Relationship Id="rId7" Type="http://schemas.openxmlformats.org/officeDocument/2006/relationships/image" Target="../media/image19.jpg"/><Relationship Id="rId8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 menos, disfrutar más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el futuro es colaborativo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3050" y="4721075"/>
            <a:ext cx="2750999" cy="22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25"/>
            <a:ext cx="2088000" cy="280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600" y="296075"/>
            <a:ext cx="2088000" cy="278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850" y="274625"/>
            <a:ext cx="2087999" cy="283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675" y="3656025"/>
            <a:ext cx="2087999" cy="27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1350" y="3613175"/>
            <a:ext cx="2178549" cy="286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4600" y="3575715"/>
            <a:ext cx="2087999" cy="2864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33350" y="2900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  El primer portal de noticias y recursos de economía colaborativa de América latina.</a:t>
            </a:r>
            <a:r>
              <a:rPr baseline="0" lang="en-US" sz="3600"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  La misión: visibilizar, consolidar, respaldar e impulsar a la comunidad colaborativa local.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4650" y="448950"/>
            <a:ext cx="4351199" cy="21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C de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0" y="1557337"/>
            <a:ext cx="9144000" cy="456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compartir, colaborar, confiar, comunidad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08275"/>
            <a:ext cx="9144000" cy="270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9374150" y="-127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004" y="0"/>
            <a:ext cx="602398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emprendedores verdes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5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colaborativas (crowdf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unding, crowdsourcing, intercambios p2p)</a:t>
            </a:r>
          </a:p>
          <a:p>
            <a:pPr indent="-3175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 modelos de negocios sustentables</a:t>
            </a:r>
          </a:p>
          <a:p>
            <a:pPr indent="-3175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Iniciativas innovadoras</a:t>
            </a:r>
          </a:p>
          <a:p>
            <a:pPr indent="-3175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Protagonistas del ecosistema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000" y="4006937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487" y="5304075"/>
            <a:ext cx="37433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550" y="1720950"/>
            <a:ext cx="2000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900" y="5208825"/>
            <a:ext cx="32575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3250" y="2122212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" y="1989987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187" y="274612"/>
            <a:ext cx="34004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1600" y="293662"/>
            <a:ext cx="35052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8225" y="3414025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slides encuesta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12" y="0"/>
            <a:ext cx="8844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slides hitos locales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5628"/>
            <a:ext cx="9143997" cy="557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¡Sigamos colaborando!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	    </a:t>
            </a:r>
            <a:r>
              <a:rPr b="1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plan c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baseline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</a:t>
            </a:r>
            <a:r>
              <a:rPr b="1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elplancnet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916111"/>
            <a:ext cx="1081199" cy="115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74" y="3487725"/>
            <a:ext cx="1652699" cy="12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375" y="5469075"/>
            <a:ext cx="88296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942975"/>
            <a:ext cx="87630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479900" y="4443000"/>
            <a:ext cx="8576399" cy="2291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“Algún día miraremos al siglo XX y nos preguntaremos por qué comprábamos tantas cosas.”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marL="0" rtl="0" algn="r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Bryan Walsh, revista TIME, marzo 2011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9590575" y="5743400"/>
            <a:ext cx="6400799" cy="198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75" y="108337"/>
            <a:ext cx="47625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685800" y="16437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El hiperconsumo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1387075" y="4846000"/>
            <a:ext cx="6678299" cy="201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trajo crisis económica, 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grave riesgo ecológico y  degradación de los lazos humanos.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1376462"/>
            <a:ext cx="619125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685800" y="217725"/>
            <a:ext cx="7772400" cy="160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Su reacción: </a:t>
            </a:r>
          </a:p>
          <a:p>
            <a:pPr>
              <a:spcBef>
                <a:spcPts val="0"/>
              </a:spcBef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 economía colaborativa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1006250" y="3615500"/>
            <a:ext cx="7631999" cy="324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Propone ahorrar dinero, </a:t>
            </a:r>
          </a:p>
          <a:p>
            <a:pPr rtl="0" algn="l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reconstituir los lazos comunitarios y reducir el impacto ambiental,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 la tecnología para aprovechar los recursos ociosos.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100" y="2000262"/>
            <a:ext cx="318135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685800" y="10242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la economía colaborativa?</a:t>
            </a: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629250" y="3808250"/>
            <a:ext cx="7885499" cy="292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Una forma de producir, consumir,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y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financiar bienes, servicios y saberes entre pares, de manera distribuida y horizontal, en busca de la optimización de los recursos y el bien común.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50" y="1455200"/>
            <a:ext cx="7772400" cy="19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685800" y="41207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070" y="4448962"/>
            <a:ext cx="234447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623" y="2778850"/>
            <a:ext cx="3621550" cy="50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900" y="3417749"/>
            <a:ext cx="312539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105400"/>
            <a:ext cx="194184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499" y="1435249"/>
            <a:ext cx="3333750" cy="11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4598" y="2428273"/>
            <a:ext cx="2344474" cy="91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01724" y="3279850"/>
            <a:ext cx="1941850" cy="116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2509" y="358525"/>
            <a:ext cx="3621540" cy="79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81612" y="270437"/>
            <a:ext cx="35528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50625" y="1435250"/>
            <a:ext cx="42218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66201" y="5653900"/>
            <a:ext cx="2482498" cy="11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72525" y="4934700"/>
            <a:ext cx="3333749" cy="59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57899" y="5653900"/>
            <a:ext cx="3092250" cy="11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460475" y="2843675"/>
            <a:ext cx="1683533" cy="167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778700" y="-20837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Paradigmas en transición</a:t>
            </a:r>
          </a:p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448950" y="967500"/>
            <a:ext cx="8514299" cy="402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propiedad 	   				acceso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centralización 				distribución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jerarquía 						p2p</a:t>
            </a:r>
          </a:p>
          <a:p>
            <a:pPr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individuos					comunidad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consumidor					coproductor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competencia  				colaboración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cerrado						abierto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escasez 						abundancia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hiperconsumo 			eficiencia de recursos</a:t>
            </a:r>
          </a:p>
        </p:txBody>
      </p:sp>
      <p:sp>
        <p:nvSpPr>
          <p:cNvPr id="144" name="Shape 144"/>
          <p:cNvSpPr/>
          <p:nvPr/>
        </p:nvSpPr>
        <p:spPr>
          <a:xfrm>
            <a:off x="2956850" y="3057450"/>
            <a:ext cx="1486200" cy="74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514350" y="121602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0"/>
            <a:ext cx="9143999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